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Helvetica Neue"/>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fntdata"/><Relationship Id="rId25" Type="http://schemas.openxmlformats.org/officeDocument/2006/relationships/font" Target="fonts/HelveticaNeue-regular.fntdata"/><Relationship Id="rId28" Type="http://schemas.openxmlformats.org/officeDocument/2006/relationships/font" Target="fonts/HelveticaNeue-boldItalic.fntdata"/><Relationship Id="rId27" Type="http://schemas.openxmlformats.org/officeDocument/2006/relationships/font" Target="fonts/HelveticaNeue-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9bca4410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9bca4410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dk1"/>
                </a:solidFill>
              </a:rPr>
              <a:t>Team Members: </a:t>
            </a:r>
            <a:endParaRPr sz="2000">
              <a:solidFill>
                <a:schemeClr val="dk1"/>
              </a:solidFill>
            </a:endParaRPr>
          </a:p>
          <a:p>
            <a:pPr indent="-352425" lvl="1" marL="914400" rtl="0" algn="ctr">
              <a:lnSpc>
                <a:spcPct val="115000"/>
              </a:lnSpc>
              <a:spcBef>
                <a:spcPts val="1200"/>
              </a:spcBef>
              <a:spcAft>
                <a:spcPts val="0"/>
              </a:spcAft>
              <a:buClr>
                <a:schemeClr val="dk1"/>
              </a:buClr>
              <a:buSzPts val="1950"/>
              <a:buFont typeface="Helvetica Neue"/>
              <a:buChar char="○"/>
            </a:pPr>
            <a:r>
              <a:rPr lang="en" sz="1950">
                <a:solidFill>
                  <a:schemeClr val="dk1"/>
                </a:solidFill>
                <a:latin typeface="Helvetica Neue"/>
                <a:ea typeface="Helvetica Neue"/>
                <a:cs typeface="Helvetica Neue"/>
                <a:sym typeface="Helvetica Neue"/>
              </a:rPr>
              <a:t>AlHasan Bahaidarah</a:t>
            </a:r>
            <a:endParaRPr sz="1950">
              <a:solidFill>
                <a:schemeClr val="dk1"/>
              </a:solidFill>
              <a:latin typeface="Helvetica Neue"/>
              <a:ea typeface="Helvetica Neue"/>
              <a:cs typeface="Helvetica Neue"/>
              <a:sym typeface="Helvetica Neue"/>
            </a:endParaRPr>
          </a:p>
          <a:p>
            <a:pPr indent="-352425" lvl="1" marL="914400" rtl="0" algn="ctr">
              <a:lnSpc>
                <a:spcPct val="115000"/>
              </a:lnSpc>
              <a:spcBef>
                <a:spcPts val="0"/>
              </a:spcBef>
              <a:spcAft>
                <a:spcPts val="0"/>
              </a:spcAft>
              <a:buClr>
                <a:schemeClr val="dk1"/>
              </a:buClr>
              <a:buSzPts val="1950"/>
              <a:buFont typeface="Helvetica Neue"/>
              <a:buChar char="○"/>
            </a:pPr>
            <a:r>
              <a:rPr lang="en" sz="1950">
                <a:solidFill>
                  <a:schemeClr val="dk1"/>
                </a:solidFill>
                <a:latin typeface="Helvetica Neue"/>
                <a:ea typeface="Helvetica Neue"/>
                <a:cs typeface="Helvetica Neue"/>
                <a:sym typeface="Helvetica Neue"/>
              </a:rPr>
              <a:t>Salma Alali</a:t>
            </a:r>
            <a:endParaRPr sz="1950">
              <a:solidFill>
                <a:schemeClr val="dk1"/>
              </a:solidFill>
              <a:latin typeface="Helvetica Neue"/>
              <a:ea typeface="Helvetica Neue"/>
              <a:cs typeface="Helvetica Neue"/>
              <a:sym typeface="Helvetica Neue"/>
            </a:endParaRPr>
          </a:p>
          <a:p>
            <a:pPr indent="-352425" lvl="1" marL="914400" rtl="0" algn="ctr">
              <a:lnSpc>
                <a:spcPct val="115000"/>
              </a:lnSpc>
              <a:spcBef>
                <a:spcPts val="0"/>
              </a:spcBef>
              <a:spcAft>
                <a:spcPts val="0"/>
              </a:spcAft>
              <a:buClr>
                <a:schemeClr val="dk1"/>
              </a:buClr>
              <a:buSzPts val="1950"/>
              <a:buFont typeface="Helvetica Neue"/>
              <a:buChar char="○"/>
            </a:pPr>
            <a:r>
              <a:rPr lang="en" sz="1950">
                <a:solidFill>
                  <a:schemeClr val="dk1"/>
                </a:solidFill>
                <a:latin typeface="Helvetica Neue"/>
                <a:ea typeface="Helvetica Neue"/>
                <a:cs typeface="Helvetica Neue"/>
                <a:sym typeface="Helvetica Neue"/>
              </a:rPr>
              <a:t>Jasmine Fanchu Zhou</a:t>
            </a:r>
            <a:endParaRPr sz="1950">
              <a:solidFill>
                <a:schemeClr val="dk1"/>
              </a:solidFill>
              <a:latin typeface="Helvetica Neue"/>
              <a:ea typeface="Helvetica Neue"/>
              <a:cs typeface="Helvetica Neue"/>
              <a:sym typeface="Helvetica Neue"/>
            </a:endParaRPr>
          </a:p>
          <a:p>
            <a:pPr indent="-352425" lvl="1" marL="914400" rtl="0" algn="ctr">
              <a:lnSpc>
                <a:spcPct val="115000"/>
              </a:lnSpc>
              <a:spcBef>
                <a:spcPts val="0"/>
              </a:spcBef>
              <a:spcAft>
                <a:spcPts val="0"/>
              </a:spcAft>
              <a:buClr>
                <a:schemeClr val="dk1"/>
              </a:buClr>
              <a:buSzPts val="1950"/>
              <a:buFont typeface="Helvetica Neue"/>
              <a:buChar char="○"/>
            </a:pPr>
            <a:r>
              <a:rPr lang="en" sz="1950">
                <a:solidFill>
                  <a:schemeClr val="dk1"/>
                </a:solidFill>
                <a:latin typeface="Helvetica Neue"/>
                <a:ea typeface="Helvetica Neue"/>
                <a:cs typeface="Helvetica Neue"/>
                <a:sym typeface="Helvetica Neue"/>
              </a:rPr>
              <a:t>Isaac Chan</a:t>
            </a:r>
            <a:endParaRPr sz="1950">
              <a:solidFill>
                <a:schemeClr val="dk1"/>
              </a:solidFill>
              <a:latin typeface="Helvetica Neue"/>
              <a:ea typeface="Helvetica Neue"/>
              <a:cs typeface="Helvetica Neue"/>
              <a:sym typeface="Helvetica Neue"/>
            </a:endParaRPr>
          </a:p>
          <a:p>
            <a:pPr indent="-352425" lvl="1" marL="914400" rtl="0" algn="ctr">
              <a:lnSpc>
                <a:spcPct val="115000"/>
              </a:lnSpc>
              <a:spcBef>
                <a:spcPts val="0"/>
              </a:spcBef>
              <a:spcAft>
                <a:spcPts val="0"/>
              </a:spcAft>
              <a:buClr>
                <a:schemeClr val="dk1"/>
              </a:buClr>
              <a:buSzPts val="1950"/>
              <a:buFont typeface="Helvetica Neue"/>
              <a:buChar char="○"/>
            </a:pPr>
            <a:r>
              <a:rPr lang="en" sz="1950">
                <a:solidFill>
                  <a:schemeClr val="dk1"/>
                </a:solidFill>
                <a:latin typeface="Helvetica Neue"/>
                <a:ea typeface="Helvetica Neue"/>
                <a:cs typeface="Helvetica Neue"/>
                <a:sym typeface="Helvetica Neue"/>
              </a:rPr>
              <a:t>Tiansui Gu</a:t>
            </a:r>
            <a:endParaRPr sz="28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9bca4410f0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9bca4410f0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9d93d249d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9d93d249d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9bca4410f0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9bca4410f0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9c043b99d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9c043b99d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9c043b99d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9c043b99d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bca4410f0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bca4410f0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9bca4410f0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9bca4410f0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9bca4410f0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9bca4410f0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9c5cd50776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9c5cd50776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9d93d249d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9d93d249d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9bca4410f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9bca4410f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9bca4410f0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9bca4410f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9bca4410f0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9bca4410f0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9c5cd5077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9c5cd5077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500">
                <a:solidFill>
                  <a:srgbClr val="595959"/>
                </a:solidFill>
              </a:rPr>
              <a:t>We extracted and graphed the end to end times for every route and found that most inbound and outbound routes have similar times.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9c5cd5077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9c5cd5077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9c5cd50776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9c5cd50776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bca4410f0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9bca4410f0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9bca4410f0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9bca4410f0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mbta-massdot.opendata.arcgis.com/datasets/MassDOT::mbta-systemwide-gtfs-map/explore?layer=4&amp;location=42.260770%2C-71.128336%2C10.96&amp;showTable=tru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Bus Transit Performance </a:t>
            </a:r>
            <a:endParaRPr b="1"/>
          </a:p>
          <a:p>
            <a:pPr indent="0" lvl="0" marL="0" rtl="0" algn="ctr">
              <a:spcBef>
                <a:spcPts val="0"/>
              </a:spcBef>
              <a:spcAft>
                <a:spcPts val="0"/>
              </a:spcAft>
              <a:buNone/>
            </a:pPr>
            <a:r>
              <a:rPr lang="en" sz="3200"/>
              <a:t>Team A</a:t>
            </a:r>
            <a:endParaRPr sz="3200"/>
          </a:p>
        </p:txBody>
      </p:sp>
      <p:sp>
        <p:nvSpPr>
          <p:cNvPr id="55" name="Google Shape;55;p13"/>
          <p:cNvSpPr txBox="1"/>
          <p:nvPr>
            <p:ph idx="1" type="subTitle"/>
          </p:nvPr>
        </p:nvSpPr>
        <p:spPr>
          <a:xfrm>
            <a:off x="311700" y="2834125"/>
            <a:ext cx="8520600" cy="1059600"/>
          </a:xfrm>
          <a:prstGeom prst="rect">
            <a:avLst/>
          </a:prstGeom>
        </p:spPr>
        <p:txBody>
          <a:bodyPr anchorCtr="0" anchor="t" bIns="91425" lIns="91425" spcFirstLastPara="1" rIns="91425" wrap="square" tIns="91425">
            <a:normAutofit fontScale="92500"/>
          </a:bodyPr>
          <a:lstStyle/>
          <a:p>
            <a:pPr indent="0" lvl="0" marL="0" rtl="0" algn="ctr">
              <a:lnSpc>
                <a:spcPct val="115000"/>
              </a:lnSpc>
              <a:spcBef>
                <a:spcPts val="1200"/>
              </a:spcBef>
              <a:spcAft>
                <a:spcPts val="0"/>
              </a:spcAft>
              <a:buNone/>
            </a:pPr>
            <a:r>
              <a:rPr lang="en" sz="2000">
                <a:solidFill>
                  <a:schemeClr val="dk1"/>
                </a:solidFill>
              </a:rPr>
              <a:t>By</a:t>
            </a:r>
            <a:endParaRPr sz="2000">
              <a:solidFill>
                <a:schemeClr val="dk1"/>
              </a:solidFill>
            </a:endParaRPr>
          </a:p>
          <a:p>
            <a:pPr indent="0" lvl="0" marL="0" rtl="0" algn="ctr">
              <a:lnSpc>
                <a:spcPct val="115000"/>
              </a:lnSpc>
              <a:spcBef>
                <a:spcPts val="1200"/>
              </a:spcBef>
              <a:spcAft>
                <a:spcPts val="1200"/>
              </a:spcAft>
              <a:buNone/>
            </a:pPr>
            <a:r>
              <a:rPr lang="en" sz="2000">
                <a:solidFill>
                  <a:schemeClr val="dk1"/>
                </a:solidFill>
              </a:rPr>
              <a:t>AlHasan Bahaidarah, </a:t>
            </a:r>
            <a:r>
              <a:rPr lang="en" sz="1950">
                <a:solidFill>
                  <a:schemeClr val="dk1"/>
                </a:solidFill>
                <a:latin typeface="Helvetica Neue"/>
                <a:ea typeface="Helvetica Neue"/>
                <a:cs typeface="Helvetica Neue"/>
                <a:sym typeface="Helvetica Neue"/>
              </a:rPr>
              <a:t>Salma Alali, Isaac Chan, Tiansui Gu, Jasmine Fanchu Zhou</a:t>
            </a:r>
            <a:endParaRPr sz="1950">
              <a:solidFill>
                <a:schemeClr val="dk1"/>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Base Question 4: </a:t>
            </a:r>
            <a:r>
              <a:rPr lang="en"/>
              <a:t>Differences in the characteristics of the people most impacted by disparities</a:t>
            </a:r>
            <a:endParaRPr/>
          </a:p>
        </p:txBody>
      </p:sp>
      <p:sp>
        <p:nvSpPr>
          <p:cNvPr id="116" name="Google Shape;116;p22"/>
          <p:cNvSpPr txBox="1"/>
          <p:nvPr>
            <p:ph idx="1" type="body"/>
          </p:nvPr>
        </p:nvSpPr>
        <p:spPr>
          <a:xfrm>
            <a:off x="311700" y="1345350"/>
            <a:ext cx="8520600" cy="122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Two datasets: Massachusetts Census Data, MBTA System-wide GTFS Map</a:t>
            </a:r>
            <a:endParaRPr sz="1500"/>
          </a:p>
          <a:p>
            <a:pPr indent="-323850" lvl="0" marL="457200" rtl="0" algn="l">
              <a:spcBef>
                <a:spcPts val="0"/>
              </a:spcBef>
              <a:spcAft>
                <a:spcPts val="0"/>
              </a:spcAft>
              <a:buSzPts val="1500"/>
              <a:buChar char="●"/>
            </a:pPr>
            <a:r>
              <a:rPr lang="en" sz="1500"/>
              <a:t>Based on demographic data and university rates</a:t>
            </a:r>
            <a:endParaRPr sz="1500"/>
          </a:p>
          <a:p>
            <a:pPr indent="-323850" lvl="0" marL="457200" rtl="0" algn="l">
              <a:spcBef>
                <a:spcPts val="0"/>
              </a:spcBef>
              <a:spcAft>
                <a:spcPts val="0"/>
              </a:spcAft>
              <a:buSzPts val="1500"/>
              <a:buChar char="●"/>
            </a:pPr>
            <a:r>
              <a:rPr lang="en" sz="1500"/>
              <a:t>Added new column for averages</a:t>
            </a:r>
            <a:endParaRPr sz="1500"/>
          </a:p>
        </p:txBody>
      </p:sp>
      <p:pic>
        <p:nvPicPr>
          <p:cNvPr id="117" name="Google Shape;117;p22"/>
          <p:cNvPicPr preferRelativeResize="0"/>
          <p:nvPr/>
        </p:nvPicPr>
        <p:blipFill>
          <a:blip r:embed="rId3">
            <a:alphaModFix/>
          </a:blip>
          <a:stretch>
            <a:fillRect/>
          </a:stretch>
        </p:blipFill>
        <p:spPr>
          <a:xfrm>
            <a:off x="311700" y="2436275"/>
            <a:ext cx="3783000" cy="2554925"/>
          </a:xfrm>
          <a:prstGeom prst="rect">
            <a:avLst/>
          </a:prstGeom>
          <a:noFill/>
          <a:ln>
            <a:noFill/>
          </a:ln>
        </p:spPr>
      </p:pic>
      <p:pic>
        <p:nvPicPr>
          <p:cNvPr id="118" name="Google Shape;118;p22"/>
          <p:cNvPicPr preferRelativeResize="0"/>
          <p:nvPr/>
        </p:nvPicPr>
        <p:blipFill>
          <a:blip r:embed="rId4">
            <a:alphaModFix/>
          </a:blip>
          <a:stretch>
            <a:fillRect/>
          </a:stretch>
        </p:blipFill>
        <p:spPr>
          <a:xfrm>
            <a:off x="4835098" y="2502400"/>
            <a:ext cx="3582500" cy="2406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3"/>
          <p:cNvPicPr preferRelativeResize="0"/>
          <p:nvPr/>
        </p:nvPicPr>
        <p:blipFill>
          <a:blip r:embed="rId3">
            <a:alphaModFix/>
          </a:blip>
          <a:stretch>
            <a:fillRect/>
          </a:stretch>
        </p:blipFill>
        <p:spPr>
          <a:xfrm>
            <a:off x="125600" y="1738475"/>
            <a:ext cx="4372325" cy="2845253"/>
          </a:xfrm>
          <a:prstGeom prst="rect">
            <a:avLst/>
          </a:prstGeom>
          <a:noFill/>
          <a:ln>
            <a:noFill/>
          </a:ln>
        </p:spPr>
      </p:pic>
      <p:pic>
        <p:nvPicPr>
          <p:cNvPr id="124" name="Google Shape;124;p23"/>
          <p:cNvPicPr preferRelativeResize="0"/>
          <p:nvPr/>
        </p:nvPicPr>
        <p:blipFill>
          <a:blip r:embed="rId4">
            <a:alphaModFix/>
          </a:blip>
          <a:stretch>
            <a:fillRect/>
          </a:stretch>
        </p:blipFill>
        <p:spPr>
          <a:xfrm>
            <a:off x="4497925" y="1738475"/>
            <a:ext cx="4583174" cy="2972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117750"/>
            <a:ext cx="8520600" cy="900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Base Question 5: Which neighbourhoods served better or worse</a:t>
            </a:r>
            <a:endParaRPr/>
          </a:p>
        </p:txBody>
      </p:sp>
      <p:pic>
        <p:nvPicPr>
          <p:cNvPr id="130" name="Google Shape;130;p24"/>
          <p:cNvPicPr preferRelativeResize="0"/>
          <p:nvPr/>
        </p:nvPicPr>
        <p:blipFill>
          <a:blip r:embed="rId3">
            <a:alphaModFix/>
          </a:blip>
          <a:stretch>
            <a:fillRect/>
          </a:stretch>
        </p:blipFill>
        <p:spPr>
          <a:xfrm>
            <a:off x="4652465" y="834350"/>
            <a:ext cx="4045686" cy="4235324"/>
          </a:xfrm>
          <a:prstGeom prst="rect">
            <a:avLst/>
          </a:prstGeom>
          <a:noFill/>
          <a:ln>
            <a:noFill/>
          </a:ln>
        </p:spPr>
      </p:pic>
      <p:pic>
        <p:nvPicPr>
          <p:cNvPr id="131" name="Google Shape;131;p24"/>
          <p:cNvPicPr preferRelativeResize="0"/>
          <p:nvPr/>
        </p:nvPicPr>
        <p:blipFill rotWithShape="1">
          <a:blip r:embed="rId4">
            <a:alphaModFix/>
          </a:blip>
          <a:srcRect b="8971" l="12393" r="50972" t="28422"/>
          <a:stretch/>
        </p:blipFill>
        <p:spPr>
          <a:xfrm>
            <a:off x="784025" y="959075"/>
            <a:ext cx="3703777" cy="4110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87925"/>
            <a:ext cx="8520600" cy="929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Here we see the demographic distribution of the races in the neighborhoods.</a:t>
            </a:r>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5"/>
          <p:cNvPicPr preferRelativeResize="0"/>
          <p:nvPr/>
        </p:nvPicPr>
        <p:blipFill rotWithShape="1">
          <a:blip r:embed="rId3">
            <a:alphaModFix/>
          </a:blip>
          <a:srcRect b="12179" l="12624" r="48519" t="35683"/>
          <a:stretch/>
        </p:blipFill>
        <p:spPr>
          <a:xfrm>
            <a:off x="3977670" y="1229400"/>
            <a:ext cx="3920456" cy="3416401"/>
          </a:xfrm>
          <a:prstGeom prst="rect">
            <a:avLst/>
          </a:prstGeom>
          <a:noFill/>
          <a:ln>
            <a:noFill/>
          </a:ln>
        </p:spPr>
      </p:pic>
      <p:pic>
        <p:nvPicPr>
          <p:cNvPr id="139" name="Google Shape;139;p25"/>
          <p:cNvPicPr preferRelativeResize="0"/>
          <p:nvPr/>
        </p:nvPicPr>
        <p:blipFill rotWithShape="1">
          <a:blip r:embed="rId4">
            <a:alphaModFix/>
          </a:blip>
          <a:srcRect b="12178" l="12350" r="50459" t="27355"/>
          <a:stretch/>
        </p:blipFill>
        <p:spPr>
          <a:xfrm>
            <a:off x="311700" y="1152475"/>
            <a:ext cx="3235323" cy="34164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990"/>
              <a:buFont typeface="Arial"/>
              <a:buNone/>
            </a:pPr>
            <a:r>
              <a:rPr lang="en" sz="2020"/>
              <a:t>Count of people affected by this service disparity </a:t>
            </a:r>
            <a:endParaRPr sz="2020"/>
          </a:p>
          <a:p>
            <a:pPr indent="0" lvl="0" marL="0" rtl="0" algn="l">
              <a:spcBef>
                <a:spcPts val="1200"/>
              </a:spcBef>
              <a:spcAft>
                <a:spcPts val="0"/>
              </a:spcAft>
              <a:buSzPts val="990"/>
              <a:buNone/>
            </a:pPr>
            <a:r>
              <a:t/>
            </a:r>
            <a:endParaRPr sz="2520"/>
          </a:p>
        </p:txBody>
      </p:sp>
      <p:pic>
        <p:nvPicPr>
          <p:cNvPr id="145" name="Google Shape;145;p26"/>
          <p:cNvPicPr preferRelativeResize="0"/>
          <p:nvPr/>
        </p:nvPicPr>
        <p:blipFill rotWithShape="1">
          <a:blip r:embed="rId3">
            <a:alphaModFix/>
          </a:blip>
          <a:srcRect b="12603" l="7121" r="36400" t="31626"/>
          <a:stretch/>
        </p:blipFill>
        <p:spPr>
          <a:xfrm>
            <a:off x="2769550" y="1126500"/>
            <a:ext cx="5813949" cy="37283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working with data</a:t>
            </a:r>
            <a:endParaRPr/>
          </a:p>
        </p:txBody>
      </p:sp>
      <p:sp>
        <p:nvSpPr>
          <p:cNvPr id="151" name="Google Shape;15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Char char="●"/>
            </a:pPr>
            <a:r>
              <a:rPr lang="en" sz="1500"/>
              <a:t>Base Questions are relatively </a:t>
            </a:r>
            <a:r>
              <a:rPr lang="en" sz="1500"/>
              <a:t>similar</a:t>
            </a:r>
            <a:r>
              <a:rPr lang="en" sz="1500"/>
              <a:t> to one another, working individually was redundant</a:t>
            </a:r>
            <a:endParaRPr sz="1500"/>
          </a:p>
          <a:p>
            <a:pPr indent="-323850" lvl="0" marL="457200" rtl="0" algn="l">
              <a:lnSpc>
                <a:spcPct val="150000"/>
              </a:lnSpc>
              <a:spcBef>
                <a:spcPts val="0"/>
              </a:spcBef>
              <a:spcAft>
                <a:spcPts val="0"/>
              </a:spcAft>
              <a:buSzPts val="1500"/>
              <a:buChar char="●"/>
            </a:pPr>
            <a:r>
              <a:rPr lang="en" sz="1500"/>
              <a:t>Difficulty in finding a dataset to merge MBTA related data with Census data.</a:t>
            </a:r>
            <a:endParaRPr sz="1500"/>
          </a:p>
          <a:p>
            <a:pPr indent="-323850" lvl="0" marL="457200" rtl="0" algn="l">
              <a:lnSpc>
                <a:spcPct val="150000"/>
              </a:lnSpc>
              <a:spcBef>
                <a:spcPts val="0"/>
              </a:spcBef>
              <a:spcAft>
                <a:spcPts val="0"/>
              </a:spcAft>
              <a:buSzPts val="1500"/>
              <a:buChar char="●"/>
            </a:pPr>
            <a:r>
              <a:rPr lang="en" sz="1500"/>
              <a:t>Data is not well-documented, or had data missing with difficulties in interpretation of null values.</a:t>
            </a:r>
            <a:endParaRPr sz="1500"/>
          </a:p>
          <a:p>
            <a:pPr indent="-323850" lvl="0" marL="457200" rtl="0" algn="l">
              <a:lnSpc>
                <a:spcPct val="150000"/>
              </a:lnSpc>
              <a:spcBef>
                <a:spcPts val="0"/>
              </a:spcBef>
              <a:spcAft>
                <a:spcPts val="0"/>
              </a:spcAft>
              <a:buSzPts val="1500"/>
              <a:buChar char="●"/>
            </a:pPr>
            <a:r>
              <a:rPr lang="en" sz="1500"/>
              <a:t>Some routes documented in the dataset cannot be located with current MBTA system. Reasons to be investigated.</a:t>
            </a:r>
            <a:endParaRPr sz="1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Challenges</a:t>
            </a:r>
            <a:endParaRPr/>
          </a:p>
        </p:txBody>
      </p:sp>
      <p:sp>
        <p:nvSpPr>
          <p:cNvPr id="157" name="Google Shape;157;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lnSpc>
                <a:spcPct val="200000"/>
              </a:lnSpc>
              <a:spcBef>
                <a:spcPts val="0"/>
              </a:spcBef>
              <a:spcAft>
                <a:spcPts val="0"/>
              </a:spcAft>
              <a:buSzPts val="1500"/>
              <a:buChar char="●"/>
            </a:pPr>
            <a:r>
              <a:rPr lang="en" sz="1500"/>
              <a:t>Trouble coordinating meetups on account of very conflicting schedules.</a:t>
            </a:r>
            <a:endParaRPr sz="1500"/>
          </a:p>
          <a:p>
            <a:pPr indent="-323850" lvl="0" marL="457200" rtl="0" algn="l">
              <a:lnSpc>
                <a:spcPct val="200000"/>
              </a:lnSpc>
              <a:spcBef>
                <a:spcPts val="0"/>
              </a:spcBef>
              <a:spcAft>
                <a:spcPts val="0"/>
              </a:spcAft>
              <a:buSzPts val="1500"/>
              <a:buChar char="●"/>
            </a:pPr>
            <a:r>
              <a:rPr lang="en" sz="1500"/>
              <a:t>Communication difficulties creating redundancy in work or unnecessary delays.</a:t>
            </a:r>
            <a:endParaRPr sz="1500"/>
          </a:p>
          <a:p>
            <a:pPr indent="-323850" lvl="0" marL="457200" rtl="0" algn="l">
              <a:lnSpc>
                <a:spcPct val="200000"/>
              </a:lnSpc>
              <a:spcBef>
                <a:spcPts val="0"/>
              </a:spcBef>
              <a:spcAft>
                <a:spcPts val="0"/>
              </a:spcAft>
              <a:buSzPts val="1500"/>
              <a:buChar char="●"/>
            </a:pPr>
            <a:r>
              <a:rPr lang="en" sz="1500"/>
              <a:t>Datasets used are scattered and unclear on account of work being primarily individual.</a:t>
            </a:r>
            <a:endParaRPr sz="1500"/>
          </a:p>
          <a:p>
            <a:pPr indent="-323850" lvl="0" marL="457200" rtl="0" algn="l">
              <a:lnSpc>
                <a:spcPct val="200000"/>
              </a:lnSpc>
              <a:spcBef>
                <a:spcPts val="0"/>
              </a:spcBef>
              <a:spcAft>
                <a:spcPts val="0"/>
              </a:spcAft>
              <a:buSzPts val="1500"/>
              <a:buChar char="●"/>
            </a:pPr>
            <a:r>
              <a:rPr lang="en" sz="1500"/>
              <a:t>Correlation not causation.</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Assumptions and Limitations with data</a:t>
            </a:r>
            <a:endParaRPr/>
          </a:p>
        </p:txBody>
      </p:sp>
      <p:sp>
        <p:nvSpPr>
          <p:cNvPr id="163" name="Google Shape;163;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Assumptions:</a:t>
            </a:r>
            <a:endParaRPr sz="1500"/>
          </a:p>
          <a:p>
            <a:pPr indent="-323850" lvl="1" marL="914400" rtl="0" algn="l">
              <a:spcBef>
                <a:spcPts val="0"/>
              </a:spcBef>
              <a:spcAft>
                <a:spcPts val="0"/>
              </a:spcAft>
              <a:buSzPts val="1500"/>
              <a:buChar char="○"/>
            </a:pPr>
            <a:r>
              <a:rPr lang="en" sz="1500"/>
              <a:t>Trips ending before endpoints were excluded (end-to-end travel time question)</a:t>
            </a:r>
            <a:endParaRPr sz="1500"/>
          </a:p>
          <a:p>
            <a:pPr indent="-323850" lvl="1" marL="914400" rtl="0" algn="l">
              <a:spcBef>
                <a:spcPts val="0"/>
              </a:spcBef>
              <a:spcAft>
                <a:spcPts val="0"/>
              </a:spcAft>
              <a:buSzPts val="1500"/>
              <a:buChar char="○"/>
            </a:pPr>
            <a:r>
              <a:rPr lang="en" sz="1500"/>
              <a:t>Census Neighbourhood data doesn’t represent the ratios of bus usage for each demographic.</a:t>
            </a:r>
            <a:endParaRPr sz="1500"/>
          </a:p>
          <a:p>
            <a:pPr indent="-323850" lvl="0" marL="457200" rtl="0" algn="l">
              <a:spcBef>
                <a:spcPts val="0"/>
              </a:spcBef>
              <a:spcAft>
                <a:spcPts val="0"/>
              </a:spcAft>
              <a:buSzPts val="1500"/>
              <a:buChar char="●"/>
            </a:pPr>
            <a:r>
              <a:rPr lang="en" sz="1500"/>
              <a:t>Limitation:</a:t>
            </a:r>
            <a:endParaRPr sz="1500"/>
          </a:p>
          <a:p>
            <a:pPr indent="-323850" lvl="1" marL="914400" rtl="0" algn="l">
              <a:spcBef>
                <a:spcPts val="0"/>
              </a:spcBef>
              <a:spcAft>
                <a:spcPts val="0"/>
              </a:spcAft>
              <a:buSzPts val="1500"/>
              <a:buChar char="○"/>
            </a:pPr>
            <a:r>
              <a:rPr lang="en" sz="1500"/>
              <a:t>No self-reported surveys of service in neighbourhoods</a:t>
            </a:r>
            <a:endParaRPr sz="1500"/>
          </a:p>
          <a:p>
            <a:pPr indent="-323850" lvl="1" marL="914400" rtl="0" algn="l">
              <a:spcBef>
                <a:spcPts val="0"/>
              </a:spcBef>
              <a:spcAft>
                <a:spcPts val="0"/>
              </a:spcAft>
              <a:buSzPts val="1500"/>
              <a:buChar char="○"/>
            </a:pPr>
            <a:r>
              <a:rPr lang="en" sz="1500"/>
              <a:t>No clear methods to study service quality.</a:t>
            </a:r>
            <a:endParaRPr sz="1500"/>
          </a:p>
          <a:p>
            <a:pPr indent="-323850" lvl="1" marL="914400" rtl="0" algn="l">
              <a:spcBef>
                <a:spcPts val="0"/>
              </a:spcBef>
              <a:spcAft>
                <a:spcPts val="0"/>
              </a:spcAft>
              <a:buSzPts val="1500"/>
              <a:buChar char="○"/>
            </a:pPr>
            <a:r>
              <a:rPr lang="en" sz="1500"/>
              <a:t>Neighbourhood is too big for measuring the impact of bus performance. For example, one may not use a bus line that is 15 min walk from his home, even though the stop and his home may technically be in the same neighbourhood. </a:t>
            </a:r>
            <a:endParaRPr sz="1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Extension Project</a:t>
            </a:r>
            <a:endParaRPr/>
          </a:p>
        </p:txBody>
      </p:sp>
      <p:sp>
        <p:nvSpPr>
          <p:cNvPr id="169" name="Google Shape;169;p30"/>
          <p:cNvSpPr txBox="1"/>
          <p:nvPr>
            <p:ph idx="1" type="body"/>
          </p:nvPr>
        </p:nvSpPr>
        <p:spPr>
          <a:xfrm>
            <a:off x="311700" y="964075"/>
            <a:ext cx="8520600" cy="40821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rPr b="1" lang="en" sz="1300">
                <a:solidFill>
                  <a:schemeClr val="dk1"/>
                </a:solidFill>
              </a:rPr>
              <a:t>Correlating the performance of the bus and train stops to their locations on the map such that we could measure the performance by clusters of the stops instead of neighborhoods</a:t>
            </a:r>
            <a:endParaRPr b="1" sz="1300">
              <a:solidFill>
                <a:schemeClr val="dk1"/>
              </a:solidFill>
            </a:endParaRPr>
          </a:p>
          <a:p>
            <a:pPr indent="0" lvl="0" marL="0" rtl="0" algn="l">
              <a:lnSpc>
                <a:spcPct val="138000"/>
              </a:lnSpc>
              <a:spcBef>
                <a:spcPts val="0"/>
              </a:spcBef>
              <a:spcAft>
                <a:spcPts val="0"/>
              </a:spcAft>
              <a:buClr>
                <a:schemeClr val="dk1"/>
              </a:buClr>
              <a:buSzPts val="1100"/>
              <a:buFont typeface="Arial"/>
              <a:buNone/>
            </a:pPr>
            <a:r>
              <a:t/>
            </a:r>
            <a:endParaRPr b="1" sz="1300">
              <a:solidFill>
                <a:schemeClr val="dk1"/>
              </a:solidFill>
            </a:endParaRPr>
          </a:p>
          <a:p>
            <a:pPr indent="0" lvl="0" marL="0" rtl="0" algn="l">
              <a:lnSpc>
                <a:spcPct val="138000"/>
              </a:lnSpc>
              <a:spcBef>
                <a:spcPts val="0"/>
              </a:spcBef>
              <a:spcAft>
                <a:spcPts val="0"/>
              </a:spcAft>
              <a:buClr>
                <a:schemeClr val="dk1"/>
              </a:buClr>
              <a:buSzPts val="1100"/>
              <a:buFont typeface="Arial"/>
              <a:buNone/>
            </a:pPr>
            <a:r>
              <a:rPr b="1" lang="en" sz="1300">
                <a:solidFill>
                  <a:schemeClr val="dk1"/>
                </a:solidFill>
              </a:rPr>
              <a:t>Rationale: </a:t>
            </a:r>
            <a:r>
              <a:rPr lang="en" sz="1300">
                <a:solidFill>
                  <a:schemeClr val="dk1"/>
                </a:solidFill>
              </a:rPr>
              <a:t>There are disparities in service levels, for example route to route. This would help us realize where the bottleneck stops are and suggest modification in stops of routes or rerouting existing trips.</a:t>
            </a:r>
            <a:endParaRPr i="1" sz="1300">
              <a:solidFill>
                <a:srgbClr val="434343"/>
              </a:solidFill>
            </a:endParaRPr>
          </a:p>
          <a:p>
            <a:pPr indent="0" lvl="0" marL="0" rtl="0" algn="l">
              <a:lnSpc>
                <a:spcPct val="138000"/>
              </a:lnSpc>
              <a:spcBef>
                <a:spcPts val="0"/>
              </a:spcBef>
              <a:spcAft>
                <a:spcPts val="0"/>
              </a:spcAft>
              <a:buClr>
                <a:schemeClr val="dk1"/>
              </a:buClr>
              <a:buSzPts val="1100"/>
              <a:buFont typeface="Arial"/>
              <a:buNone/>
            </a:pPr>
            <a:r>
              <a:rPr b="1" lang="en" sz="1300">
                <a:solidFill>
                  <a:schemeClr val="dk1"/>
                </a:solidFill>
              </a:rPr>
              <a:t>Questions for Analysis:</a:t>
            </a:r>
            <a:r>
              <a:rPr i="1" lang="en" sz="1300">
                <a:solidFill>
                  <a:srgbClr val="434343"/>
                </a:solidFill>
              </a:rPr>
              <a:t> </a:t>
            </a:r>
            <a:r>
              <a:rPr lang="en" sz="1300">
                <a:solidFill>
                  <a:srgbClr val="434343"/>
                </a:solidFill>
              </a:rPr>
              <a:t>F</a:t>
            </a:r>
            <a:r>
              <a:rPr lang="en" sz="1300">
                <a:solidFill>
                  <a:srgbClr val="434343"/>
                </a:solidFill>
              </a:rPr>
              <a:t>ind data that shows the need for more stations for certain areas instead of others. Curious about people changing stations. Hypotheses: Creating routes that twist and turn can make the public transportation of the city better</a:t>
            </a:r>
            <a:endParaRPr sz="1300">
              <a:solidFill>
                <a:srgbClr val="434343"/>
              </a:solidFill>
            </a:endParaRPr>
          </a:p>
          <a:p>
            <a:pPr indent="0" lvl="0" marL="0" rtl="0" algn="l">
              <a:spcBef>
                <a:spcPts val="0"/>
              </a:spcBef>
              <a:spcAft>
                <a:spcPts val="0"/>
              </a:spcAft>
              <a:buClr>
                <a:schemeClr val="dk1"/>
              </a:buClr>
              <a:buSzPts val="1100"/>
              <a:buFont typeface="Arial"/>
              <a:buNone/>
            </a:pPr>
            <a:r>
              <a:rPr b="1" lang="en" sz="1300">
                <a:solidFill>
                  <a:schemeClr val="dk1"/>
                </a:solidFill>
              </a:rPr>
              <a:t>Data Sets &amp; Sources: </a:t>
            </a:r>
            <a:r>
              <a:rPr lang="en" sz="1300">
                <a:solidFill>
                  <a:schemeClr val="dk1"/>
                </a:solidFill>
              </a:rPr>
              <a:t>Lat-Lon data on bus stops: </a:t>
            </a:r>
            <a:r>
              <a:rPr lang="en" sz="1300" u="sng">
                <a:solidFill>
                  <a:schemeClr val="hlink"/>
                </a:solidFill>
                <a:hlinkClick r:id="rId3"/>
              </a:rPr>
              <a:t>https://mbta-massdot.opendata.arcgis.com/datasets/MassDOT::mbta-systemwide-gtfs-map/explore?layer=4&amp;location=42.260770%2C-71.128336%2C10.96&amp;showTable=true</a:t>
            </a:r>
            <a:endParaRPr sz="1300">
              <a:solidFill>
                <a:schemeClr val="dk1"/>
              </a:solidFill>
            </a:endParaRPr>
          </a:p>
          <a:p>
            <a:pPr indent="0" lvl="0" marL="0" rtl="0" algn="l">
              <a:spcBef>
                <a:spcPts val="0"/>
              </a:spcBef>
              <a:spcAft>
                <a:spcPts val="0"/>
              </a:spcAft>
              <a:buClr>
                <a:schemeClr val="dk1"/>
              </a:buClr>
              <a:buSzPts val="1100"/>
              <a:buFont typeface="Arial"/>
              <a:buNone/>
            </a:pPr>
            <a:r>
              <a:rPr b="1" lang="en" sz="1300">
                <a:solidFill>
                  <a:schemeClr val="dk1"/>
                </a:solidFill>
              </a:rPr>
              <a:t>Data Visualizations:</a:t>
            </a:r>
            <a:endParaRPr b="1" sz="1300">
              <a:solidFill>
                <a:schemeClr val="dk1"/>
              </a:solidFill>
            </a:endParaRPr>
          </a:p>
          <a:p>
            <a:pPr indent="0" lvl="0" marL="0" rtl="0" algn="l">
              <a:spcBef>
                <a:spcPts val="0"/>
              </a:spcBef>
              <a:spcAft>
                <a:spcPts val="0"/>
              </a:spcAft>
              <a:buClr>
                <a:schemeClr val="dk1"/>
              </a:buClr>
              <a:buSzPts val="1100"/>
              <a:buFont typeface="Arial"/>
              <a:buNone/>
            </a:pPr>
            <a:r>
              <a:rPr lang="en" sz="1300">
                <a:solidFill>
                  <a:schemeClr val="dk1"/>
                </a:solidFill>
              </a:rPr>
              <a:t>Clusters on a map of Boston, where dense clusters point to stops that have the highest foot traffic. Bigger clusters in size will represent more stations as in representing less foot traffic per station. </a:t>
            </a:r>
            <a:endParaRPr sz="13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1106125"/>
            <a:ext cx="8520600" cy="1963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
        <p:nvSpPr>
          <p:cNvPr id="175" name="Google Shape;175;p3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Project motivation: </a:t>
            </a:r>
            <a:r>
              <a:rPr lang="en" sz="1500"/>
              <a:t>Examining the disparity in bus performance trends based on geographical location</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b="1" lang="en" sz="1500"/>
              <a:t>Goal:</a:t>
            </a:r>
            <a:r>
              <a:rPr lang="en" sz="1500"/>
              <a:t> Extract information that highlights such disparities to address fixing these issues going forward.</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b="1" lang="en" sz="1500"/>
              <a:t>Background needed:</a:t>
            </a:r>
            <a:r>
              <a:rPr lang="en" sz="1500"/>
              <a:t> Public transportation context knowledge and measurement metrics</a:t>
            </a:r>
            <a:endParaRPr sz="1500"/>
          </a:p>
          <a:p>
            <a:pPr indent="0" lvl="0" marL="0" rtl="0" algn="l">
              <a:spcBef>
                <a:spcPts val="1200"/>
              </a:spcBef>
              <a:spcAft>
                <a:spcPts val="1200"/>
              </a:spcAft>
              <a:buNone/>
            </a:pPr>
            <a:r>
              <a:t/>
            </a:r>
            <a:endParaRPr sz="1500"/>
          </a:p>
        </p:txBody>
      </p:sp>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Overview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325516" lvl="0" marL="457200" rtl="0" algn="l">
              <a:spcBef>
                <a:spcPts val="1200"/>
              </a:spcBef>
              <a:spcAft>
                <a:spcPts val="0"/>
              </a:spcAft>
              <a:buSzPct val="100000"/>
              <a:buFont typeface="Helvetica Neue"/>
              <a:buChar char="●"/>
            </a:pPr>
            <a:r>
              <a:rPr b="1" lang="en" sz="1650">
                <a:latin typeface="Helvetica Neue"/>
                <a:ea typeface="Helvetica Neue"/>
                <a:cs typeface="Helvetica Neue"/>
                <a:sym typeface="Helvetica Neue"/>
              </a:rPr>
              <a:t>Progress: </a:t>
            </a:r>
            <a:r>
              <a:rPr lang="en" sz="1650">
                <a:latin typeface="Helvetica Neue"/>
                <a:ea typeface="Helvetica Neue"/>
                <a:cs typeface="Helvetica Neue"/>
                <a:sym typeface="Helvetica Neue"/>
              </a:rPr>
              <a:t> (meetings, data analysis)</a:t>
            </a:r>
            <a:endParaRPr sz="1650">
              <a:latin typeface="Helvetica Neue"/>
              <a:ea typeface="Helvetica Neue"/>
              <a:cs typeface="Helvetica Neue"/>
              <a:sym typeface="Helvetica Neue"/>
            </a:endParaRPr>
          </a:p>
          <a:p>
            <a:pPr indent="-325516" lvl="1" marL="914400" rtl="0" algn="l">
              <a:spcBef>
                <a:spcPts val="0"/>
              </a:spcBef>
              <a:spcAft>
                <a:spcPts val="0"/>
              </a:spcAft>
              <a:buSzPct val="100000"/>
              <a:buFont typeface="Helvetica Neue"/>
              <a:buChar char="○"/>
            </a:pPr>
            <a:r>
              <a:rPr lang="en" sz="1650">
                <a:latin typeface="Helvetica Neue"/>
                <a:ea typeface="Helvetica Neue"/>
                <a:cs typeface="Helvetica Neue"/>
                <a:sym typeface="Helvetica Neue"/>
              </a:rPr>
              <a:t>Each member has worked on their respective base question for the project. Helping each other out with each other’s data cleaning process and brainstorming together in meetings to come up with logical ways to deal with the info given. </a:t>
            </a:r>
            <a:endParaRPr sz="1650">
              <a:latin typeface="Helvetica Neue"/>
              <a:ea typeface="Helvetica Neue"/>
              <a:cs typeface="Helvetica Neue"/>
              <a:sym typeface="Helvetica Neue"/>
            </a:endParaRPr>
          </a:p>
          <a:p>
            <a:pPr indent="-325516" lvl="0" marL="457200" rtl="0" algn="l">
              <a:spcBef>
                <a:spcPts val="0"/>
              </a:spcBef>
              <a:spcAft>
                <a:spcPts val="0"/>
              </a:spcAft>
              <a:buSzPct val="100000"/>
              <a:buFont typeface="Helvetica Neue"/>
              <a:buChar char="●"/>
            </a:pPr>
            <a:r>
              <a:rPr b="1" lang="en" sz="1650">
                <a:latin typeface="Helvetica Neue"/>
                <a:ea typeface="Helvetica Neue"/>
                <a:cs typeface="Helvetica Neue"/>
                <a:sym typeface="Helvetica Neue"/>
              </a:rPr>
              <a:t>Division of work:</a:t>
            </a:r>
            <a:endParaRPr b="1" sz="1650">
              <a:latin typeface="Helvetica Neue"/>
              <a:ea typeface="Helvetica Neue"/>
              <a:cs typeface="Helvetica Neue"/>
              <a:sym typeface="Helvetica Neue"/>
            </a:endParaRPr>
          </a:p>
          <a:p>
            <a:pPr indent="-325516" lvl="1" marL="914400" rtl="0" algn="l">
              <a:spcBef>
                <a:spcPts val="0"/>
              </a:spcBef>
              <a:spcAft>
                <a:spcPts val="0"/>
              </a:spcAft>
              <a:buSzPct val="100000"/>
              <a:buFont typeface="Helvetica Neue"/>
              <a:buChar char="○"/>
            </a:pPr>
            <a:r>
              <a:rPr lang="en" sz="1650">
                <a:latin typeface="Helvetica Neue"/>
                <a:ea typeface="Helvetica Neue"/>
                <a:cs typeface="Helvetica Neue"/>
                <a:sym typeface="Helvetica Neue"/>
              </a:rPr>
              <a:t>Primarily base question per member, but some team members worked as a subgroup to answer a question together.</a:t>
            </a:r>
            <a:endParaRPr sz="1650">
              <a:latin typeface="Helvetica Neue"/>
              <a:ea typeface="Helvetica Neue"/>
              <a:cs typeface="Helvetica Neue"/>
              <a:sym typeface="Helvetica Neue"/>
            </a:endParaRPr>
          </a:p>
          <a:p>
            <a:pPr indent="-325516" lvl="0" marL="457200" rtl="0" algn="l">
              <a:spcBef>
                <a:spcPts val="0"/>
              </a:spcBef>
              <a:spcAft>
                <a:spcPts val="0"/>
              </a:spcAft>
              <a:buSzPct val="100000"/>
              <a:buFont typeface="Helvetica Neue"/>
              <a:buChar char="●"/>
            </a:pPr>
            <a:r>
              <a:rPr b="1" lang="en" sz="1650">
                <a:latin typeface="Helvetica Neue"/>
                <a:ea typeface="Helvetica Neue"/>
                <a:cs typeface="Helvetica Neue"/>
                <a:sym typeface="Helvetica Neue"/>
              </a:rPr>
              <a:t>Data used:</a:t>
            </a:r>
            <a:endParaRPr sz="1650">
              <a:latin typeface="Helvetica Neue"/>
              <a:ea typeface="Helvetica Neue"/>
              <a:cs typeface="Helvetica Neue"/>
              <a:sym typeface="Helvetica Neue"/>
            </a:endParaRPr>
          </a:p>
          <a:p>
            <a:pPr indent="-325516" lvl="1" marL="914400" rtl="0" algn="l">
              <a:spcBef>
                <a:spcPts val="0"/>
              </a:spcBef>
              <a:spcAft>
                <a:spcPts val="0"/>
              </a:spcAft>
              <a:buSzPct val="100000"/>
              <a:buFont typeface="Helvetica Neue"/>
              <a:buChar char="○"/>
            </a:pPr>
            <a:r>
              <a:rPr lang="en" sz="1650">
                <a:latin typeface="Helvetica Neue"/>
                <a:ea typeface="Helvetica Neue"/>
                <a:cs typeface="Helvetica Neue"/>
                <a:sym typeface="Helvetica Neue"/>
              </a:rPr>
              <a:t>Census Neighbourhood data</a:t>
            </a:r>
            <a:endParaRPr sz="1650">
              <a:latin typeface="Helvetica Neue"/>
              <a:ea typeface="Helvetica Neue"/>
              <a:cs typeface="Helvetica Neue"/>
              <a:sym typeface="Helvetica Neue"/>
            </a:endParaRPr>
          </a:p>
          <a:p>
            <a:pPr indent="-325516" lvl="1" marL="914400" rtl="0" algn="l">
              <a:spcBef>
                <a:spcPts val="0"/>
              </a:spcBef>
              <a:spcAft>
                <a:spcPts val="0"/>
              </a:spcAft>
              <a:buSzPct val="100000"/>
              <a:buFont typeface="Helvetica Neue"/>
              <a:buChar char="○"/>
            </a:pPr>
            <a:r>
              <a:rPr lang="en" sz="1650">
                <a:latin typeface="Helvetica Neue"/>
                <a:ea typeface="Helvetica Neue"/>
                <a:cs typeface="Helvetica Neue"/>
                <a:sym typeface="Helvetica Neue"/>
              </a:rPr>
              <a:t>MBTA Bus transit reliability</a:t>
            </a:r>
            <a:endParaRPr sz="1650">
              <a:latin typeface="Helvetica Neue"/>
              <a:ea typeface="Helvetica Neue"/>
              <a:cs typeface="Helvetica Neue"/>
              <a:sym typeface="Helvetica Neue"/>
            </a:endParaRPr>
          </a:p>
          <a:p>
            <a:pPr indent="-325516" lvl="1" marL="914400" rtl="0" algn="l">
              <a:spcBef>
                <a:spcPts val="0"/>
              </a:spcBef>
              <a:spcAft>
                <a:spcPts val="0"/>
              </a:spcAft>
              <a:buSzPct val="100000"/>
              <a:buFont typeface="Helvetica Neue"/>
              <a:buChar char="○"/>
            </a:pPr>
            <a:r>
              <a:rPr lang="en" sz="1650">
                <a:latin typeface="Helvetica Neue"/>
                <a:ea typeface="Helvetica Neue"/>
                <a:cs typeface="Helvetica Neue"/>
                <a:sym typeface="Helvetica Neue"/>
              </a:rPr>
              <a:t>MBTA GTFS-Map (Mapping stops to neighbourhoods)</a:t>
            </a:r>
            <a:endParaRPr sz="1650">
              <a:latin typeface="Helvetica Neue"/>
              <a:ea typeface="Helvetica Neue"/>
              <a:cs typeface="Helvetica Neue"/>
              <a:sym typeface="Helvetica Neue"/>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Results and Visualizations Per Base Question</a:t>
            </a:r>
            <a:endParaRPr>
              <a:solidFill>
                <a:schemeClr val="dk2"/>
              </a:solidFill>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AutoNum type="arabicPeriod"/>
            </a:pPr>
            <a:r>
              <a:rPr lang="en" sz="1500"/>
              <a:t>E</a:t>
            </a:r>
            <a:r>
              <a:rPr lang="en" sz="1500"/>
              <a:t>nd-to-end travel times for different bus routes </a:t>
            </a:r>
            <a:endParaRPr sz="1500"/>
          </a:p>
          <a:p>
            <a:pPr indent="-323850" lvl="0" marL="457200" rtl="0" algn="l">
              <a:spcBef>
                <a:spcPts val="0"/>
              </a:spcBef>
              <a:spcAft>
                <a:spcPts val="0"/>
              </a:spcAft>
              <a:buSzPts val="1500"/>
              <a:buAutoNum type="arabicPeriod"/>
            </a:pPr>
            <a:r>
              <a:rPr lang="en" sz="1500"/>
              <a:t>Existence of disparities in the service levels of different routes</a:t>
            </a:r>
            <a:endParaRPr sz="1500"/>
          </a:p>
          <a:p>
            <a:pPr indent="-323850" lvl="0" marL="457200" rtl="0" algn="l">
              <a:spcBef>
                <a:spcPts val="0"/>
              </a:spcBef>
              <a:spcAft>
                <a:spcPts val="0"/>
              </a:spcAft>
              <a:buSzPts val="1500"/>
              <a:buAutoNum type="arabicPeriod"/>
            </a:pPr>
            <a:r>
              <a:rPr lang="en" sz="1500"/>
              <a:t>Population sizes and characteristics of communities serviced by different bus routes (e.g. race, ethnicity, age, people with disabilities/ vulnerabilities)</a:t>
            </a:r>
            <a:endParaRPr sz="1500"/>
          </a:p>
          <a:p>
            <a:pPr indent="-323850" lvl="0" marL="457200" rtl="0" algn="l">
              <a:spcBef>
                <a:spcPts val="0"/>
              </a:spcBef>
              <a:spcAft>
                <a:spcPts val="0"/>
              </a:spcAft>
              <a:buSzPts val="1500"/>
              <a:buAutoNum type="arabicPeriod"/>
            </a:pPr>
            <a:r>
              <a:rPr lang="en" sz="1500"/>
              <a:t>Differences in the characteristics of the people most impacted by disparities</a:t>
            </a:r>
            <a:endParaRPr sz="1500"/>
          </a:p>
          <a:p>
            <a:pPr indent="-323850" lvl="0" marL="457200" rtl="0" algn="l">
              <a:spcBef>
                <a:spcPts val="0"/>
              </a:spcBef>
              <a:spcAft>
                <a:spcPts val="0"/>
              </a:spcAft>
              <a:buSzPts val="1500"/>
              <a:buAutoNum type="arabicPeriod"/>
            </a:pPr>
            <a:r>
              <a:rPr lang="en" sz="1500"/>
              <a:t>Which neighborhoods are served better/worse by the MTBA bus system, which routes are better/worse, differences in quality of service by class/race, contributing variables, ect.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Base Question 1: End-to-End times for Bus Routes</a:t>
            </a:r>
            <a:endParaRPr/>
          </a:p>
        </p:txBody>
      </p:sp>
      <p:pic>
        <p:nvPicPr>
          <p:cNvPr id="79" name="Google Shape;79;p17"/>
          <p:cNvPicPr preferRelativeResize="0"/>
          <p:nvPr/>
        </p:nvPicPr>
        <p:blipFill>
          <a:blip r:embed="rId3">
            <a:alphaModFix/>
          </a:blip>
          <a:stretch>
            <a:fillRect/>
          </a:stretch>
        </p:blipFill>
        <p:spPr>
          <a:xfrm>
            <a:off x="311700" y="1691001"/>
            <a:ext cx="8520599" cy="23471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Base Question 1: End-to-End times for Bus Routes</a:t>
            </a:r>
            <a:endParaRPr>
              <a:solidFill>
                <a:schemeClr val="dk2"/>
              </a:solidFill>
            </a:endParaRPr>
          </a:p>
        </p:txBody>
      </p:sp>
      <p:pic>
        <p:nvPicPr>
          <p:cNvPr id="85" name="Google Shape;85;p18"/>
          <p:cNvPicPr preferRelativeResize="0"/>
          <p:nvPr/>
        </p:nvPicPr>
        <p:blipFill>
          <a:blip r:embed="rId3">
            <a:alphaModFix/>
          </a:blip>
          <a:stretch>
            <a:fillRect/>
          </a:stretch>
        </p:blipFill>
        <p:spPr>
          <a:xfrm>
            <a:off x="311700" y="2324650"/>
            <a:ext cx="4373625" cy="2523240"/>
          </a:xfrm>
          <a:prstGeom prst="rect">
            <a:avLst/>
          </a:prstGeom>
          <a:noFill/>
          <a:ln>
            <a:noFill/>
          </a:ln>
        </p:spPr>
      </p:pic>
      <p:pic>
        <p:nvPicPr>
          <p:cNvPr id="86" name="Google Shape;86;p18"/>
          <p:cNvPicPr preferRelativeResize="0"/>
          <p:nvPr/>
        </p:nvPicPr>
        <p:blipFill>
          <a:blip r:embed="rId4">
            <a:alphaModFix/>
          </a:blip>
          <a:stretch>
            <a:fillRect/>
          </a:stretch>
        </p:blipFill>
        <p:spPr>
          <a:xfrm>
            <a:off x="4685325" y="2324650"/>
            <a:ext cx="3992099" cy="2744575"/>
          </a:xfrm>
          <a:prstGeom prst="rect">
            <a:avLst/>
          </a:prstGeom>
          <a:noFill/>
          <a:ln>
            <a:noFill/>
          </a:ln>
        </p:spPr>
      </p:pic>
      <p:sp>
        <p:nvSpPr>
          <p:cNvPr id="87" name="Google Shape;87;p18"/>
          <p:cNvSpPr txBox="1"/>
          <p:nvPr/>
        </p:nvSpPr>
        <p:spPr>
          <a:xfrm>
            <a:off x="311700" y="872175"/>
            <a:ext cx="8520600" cy="13800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2"/>
              </a:buClr>
              <a:buSzPts val="1500"/>
              <a:buChar char="●"/>
            </a:pPr>
            <a:r>
              <a:rPr lang="en" sz="1500">
                <a:solidFill>
                  <a:schemeClr val="dk2"/>
                </a:solidFill>
              </a:rPr>
              <a:t>Found a few outliers</a:t>
            </a:r>
            <a:endParaRPr sz="1500">
              <a:solidFill>
                <a:schemeClr val="dk2"/>
              </a:solidFill>
            </a:endParaRPr>
          </a:p>
          <a:p>
            <a:pPr indent="-323850" lvl="1" marL="914400" rtl="0" algn="l">
              <a:lnSpc>
                <a:spcPct val="115000"/>
              </a:lnSpc>
              <a:spcBef>
                <a:spcPts val="0"/>
              </a:spcBef>
              <a:spcAft>
                <a:spcPts val="0"/>
              </a:spcAft>
              <a:buClr>
                <a:schemeClr val="dk2"/>
              </a:buClr>
              <a:buSzPts val="1500"/>
              <a:buChar char="○"/>
            </a:pPr>
            <a:r>
              <a:rPr lang="en" sz="1500">
                <a:solidFill>
                  <a:schemeClr val="dk2"/>
                </a:solidFill>
              </a:rPr>
              <a:t>Using Interquartile Range (IQR)</a:t>
            </a:r>
            <a:endParaRPr sz="1500">
              <a:solidFill>
                <a:schemeClr val="dk2"/>
              </a:solidFill>
            </a:endParaRPr>
          </a:p>
          <a:p>
            <a:pPr indent="-323850" lvl="2" marL="1371600" rtl="0" algn="l">
              <a:lnSpc>
                <a:spcPct val="115000"/>
              </a:lnSpc>
              <a:spcBef>
                <a:spcPts val="0"/>
              </a:spcBef>
              <a:spcAft>
                <a:spcPts val="0"/>
              </a:spcAft>
              <a:buClr>
                <a:schemeClr val="dk2"/>
              </a:buClr>
              <a:buSzPts val="1500"/>
              <a:buChar char="■"/>
            </a:pPr>
            <a:r>
              <a:rPr lang="en" sz="1500">
                <a:solidFill>
                  <a:schemeClr val="dk2"/>
                </a:solidFill>
              </a:rPr>
              <a:t>Difference between the first and third quartiles</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lang="en" sz="1500">
                <a:solidFill>
                  <a:schemeClr val="dk2"/>
                </a:solidFill>
              </a:rPr>
              <a:t>Derived important values</a:t>
            </a:r>
            <a:endParaRPr sz="1500">
              <a:solidFill>
                <a:schemeClr val="dk2"/>
              </a:solidFill>
            </a:endParaRPr>
          </a:p>
          <a:p>
            <a:pPr indent="-323850" lvl="1" marL="914400" rtl="0" algn="l">
              <a:lnSpc>
                <a:spcPct val="115000"/>
              </a:lnSpc>
              <a:spcBef>
                <a:spcPts val="0"/>
              </a:spcBef>
              <a:spcAft>
                <a:spcPts val="0"/>
              </a:spcAft>
              <a:buClr>
                <a:schemeClr val="dk2"/>
              </a:buClr>
              <a:buSzPts val="1500"/>
              <a:buChar char="○"/>
            </a:pPr>
            <a:r>
              <a:rPr lang="en" sz="1500">
                <a:solidFill>
                  <a:schemeClr val="dk2"/>
                </a:solidFill>
              </a:rPr>
              <a:t>Median, whiskers, IQR</a:t>
            </a:r>
            <a:endParaRPr sz="15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Base Question 2: Existence of disparities in the service levels of routes</a:t>
            </a:r>
            <a:endParaRPr>
              <a:solidFill>
                <a:schemeClr val="dk2"/>
              </a:solidFill>
            </a:endParaRPr>
          </a:p>
        </p:txBody>
      </p:sp>
      <p:sp>
        <p:nvSpPr>
          <p:cNvPr id="93" name="Google Shape;93;p19"/>
          <p:cNvSpPr txBox="1"/>
          <p:nvPr/>
        </p:nvSpPr>
        <p:spPr>
          <a:xfrm>
            <a:off x="311700" y="1369125"/>
            <a:ext cx="8520600" cy="138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dk2"/>
                </a:solidFill>
              </a:rPr>
              <a:t>Prediction Accuracy</a:t>
            </a:r>
            <a:endParaRPr sz="1500">
              <a:solidFill>
                <a:schemeClr val="dk2"/>
              </a:solidFill>
            </a:endParaRPr>
          </a:p>
          <a:p>
            <a:pPr indent="-323850" lvl="0" marL="457200" rtl="0" algn="l">
              <a:lnSpc>
                <a:spcPct val="115000"/>
              </a:lnSpc>
              <a:spcBef>
                <a:spcPts val="1200"/>
              </a:spcBef>
              <a:spcAft>
                <a:spcPts val="0"/>
              </a:spcAft>
              <a:buClr>
                <a:schemeClr val="dk2"/>
              </a:buClr>
              <a:buSzPts val="1500"/>
              <a:buChar char="●"/>
            </a:pPr>
            <a:r>
              <a:rPr lang="en" sz="1500">
                <a:solidFill>
                  <a:schemeClr val="dk2"/>
                </a:solidFill>
              </a:rPr>
              <a:t>Only very few routes has exceeded 50% of accuracy rate</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lang="en" sz="1500">
                <a:solidFill>
                  <a:schemeClr val="dk2"/>
                </a:solidFill>
              </a:rPr>
              <a:t>Most routes has a 20~40% accuracy rate</a:t>
            </a:r>
            <a:endParaRPr sz="1500">
              <a:solidFill>
                <a:schemeClr val="dk2"/>
              </a:solidFill>
            </a:endParaRPr>
          </a:p>
        </p:txBody>
      </p:sp>
      <p:pic>
        <p:nvPicPr>
          <p:cNvPr id="94" name="Google Shape;94;p19"/>
          <p:cNvPicPr preferRelativeResize="0"/>
          <p:nvPr/>
        </p:nvPicPr>
        <p:blipFill rotWithShape="1">
          <a:blip r:embed="rId3">
            <a:alphaModFix/>
          </a:blip>
          <a:srcRect b="3422" l="10641" r="6542" t="9263"/>
          <a:stretch/>
        </p:blipFill>
        <p:spPr>
          <a:xfrm>
            <a:off x="501125" y="2455450"/>
            <a:ext cx="3874483" cy="2688051"/>
          </a:xfrm>
          <a:prstGeom prst="rect">
            <a:avLst/>
          </a:prstGeom>
          <a:noFill/>
          <a:ln>
            <a:noFill/>
          </a:ln>
        </p:spPr>
      </p:pic>
      <p:pic>
        <p:nvPicPr>
          <p:cNvPr id="95" name="Google Shape;95;p19"/>
          <p:cNvPicPr preferRelativeResize="0"/>
          <p:nvPr/>
        </p:nvPicPr>
        <p:blipFill rotWithShape="1">
          <a:blip r:embed="rId4">
            <a:alphaModFix/>
          </a:blip>
          <a:srcRect b="7439" l="8908" r="8908" t="7439"/>
          <a:stretch/>
        </p:blipFill>
        <p:spPr>
          <a:xfrm>
            <a:off x="4293150" y="2527599"/>
            <a:ext cx="4771599" cy="20777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Base Question 2: Existence of disparities in the service levels of routes</a:t>
            </a:r>
            <a:endParaRPr/>
          </a:p>
        </p:txBody>
      </p:sp>
      <p:sp>
        <p:nvSpPr>
          <p:cNvPr id="101" name="Google Shape;101;p20"/>
          <p:cNvSpPr txBox="1"/>
          <p:nvPr>
            <p:ph idx="1" type="body"/>
          </p:nvPr>
        </p:nvSpPr>
        <p:spPr>
          <a:xfrm>
            <a:off x="311700" y="1379825"/>
            <a:ext cx="3942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Bus Reliability </a:t>
            </a:r>
            <a:endParaRPr sz="1500"/>
          </a:p>
          <a:p>
            <a:pPr indent="-323850" lvl="0" marL="457200" rtl="0" algn="l">
              <a:spcBef>
                <a:spcPts val="1200"/>
              </a:spcBef>
              <a:spcAft>
                <a:spcPts val="0"/>
              </a:spcAft>
              <a:buSzPts val="1500"/>
              <a:buChar char="●"/>
            </a:pPr>
            <a:r>
              <a:rPr lang="en" sz="1500"/>
              <a:t>New variable: </a:t>
            </a:r>
            <a:r>
              <a:rPr lang="en" sz="1500"/>
              <a:t>rate of on-time (ot_rate) by dividing the otp_denominator from the otp_nominator. </a:t>
            </a:r>
            <a:endParaRPr sz="1500"/>
          </a:p>
          <a:p>
            <a:pPr indent="-323850" lvl="0" marL="457200" rtl="0" algn="l">
              <a:spcBef>
                <a:spcPts val="0"/>
              </a:spcBef>
              <a:spcAft>
                <a:spcPts val="0"/>
              </a:spcAft>
              <a:buSzPts val="1500"/>
              <a:buChar char="●"/>
            </a:pPr>
            <a:r>
              <a:rPr lang="en" sz="1500"/>
              <a:t>Find the Top 10 and Bottom 10 on-time performance bus route</a:t>
            </a:r>
            <a:endParaRPr sz="1500"/>
          </a:p>
          <a:p>
            <a:pPr indent="-323850" lvl="0" marL="457200" rtl="0" algn="l">
              <a:spcBef>
                <a:spcPts val="0"/>
              </a:spcBef>
              <a:spcAft>
                <a:spcPts val="0"/>
              </a:spcAft>
              <a:buSzPts val="1500"/>
              <a:buChar char="●"/>
            </a:pPr>
            <a:r>
              <a:rPr lang="en" sz="1500"/>
              <a:t>Top 10 routes are on the north side of Boston</a:t>
            </a:r>
            <a:endParaRPr sz="1500"/>
          </a:p>
        </p:txBody>
      </p:sp>
      <p:pic>
        <p:nvPicPr>
          <p:cNvPr id="102" name="Google Shape;102;p20"/>
          <p:cNvPicPr preferRelativeResize="0"/>
          <p:nvPr/>
        </p:nvPicPr>
        <p:blipFill>
          <a:blip r:embed="rId3">
            <a:alphaModFix/>
          </a:blip>
          <a:stretch>
            <a:fillRect/>
          </a:stretch>
        </p:blipFill>
        <p:spPr>
          <a:xfrm>
            <a:off x="4321004" y="1379825"/>
            <a:ext cx="2226046" cy="3076300"/>
          </a:xfrm>
          <a:prstGeom prst="rect">
            <a:avLst/>
          </a:prstGeom>
          <a:noFill/>
          <a:ln>
            <a:noFill/>
          </a:ln>
        </p:spPr>
      </p:pic>
      <p:pic>
        <p:nvPicPr>
          <p:cNvPr id="103" name="Google Shape;103;p20"/>
          <p:cNvPicPr preferRelativeResize="0"/>
          <p:nvPr/>
        </p:nvPicPr>
        <p:blipFill rotWithShape="1">
          <a:blip r:embed="rId4">
            <a:alphaModFix/>
          </a:blip>
          <a:srcRect b="0" l="0" r="51085" t="20178"/>
          <a:stretch/>
        </p:blipFill>
        <p:spPr>
          <a:xfrm>
            <a:off x="6689175" y="1265238"/>
            <a:ext cx="2143125" cy="3190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Base Question 3: C</a:t>
            </a:r>
            <a:r>
              <a:rPr lang="en"/>
              <a:t>haracteristics of communities serviced by routes</a:t>
            </a:r>
            <a:endParaRPr/>
          </a:p>
        </p:txBody>
      </p:sp>
      <p:sp>
        <p:nvSpPr>
          <p:cNvPr id="109" name="Google Shape;109;p21"/>
          <p:cNvSpPr txBox="1"/>
          <p:nvPr>
            <p:ph idx="1" type="body"/>
          </p:nvPr>
        </p:nvSpPr>
        <p:spPr>
          <a:xfrm>
            <a:off x="311700" y="1381075"/>
            <a:ext cx="35088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The graph for stop </a:t>
            </a:r>
            <a:r>
              <a:rPr lang="en" sz="1500"/>
              <a:t>distributions</a:t>
            </a:r>
            <a:r>
              <a:rPr lang="en" sz="1500"/>
              <a:t> in Boston metropolitan area</a:t>
            </a:r>
            <a:endParaRPr sz="1500"/>
          </a:p>
          <a:p>
            <a:pPr indent="-323850" lvl="0" marL="457200" rtl="0" algn="l">
              <a:spcBef>
                <a:spcPts val="0"/>
              </a:spcBef>
              <a:spcAft>
                <a:spcPts val="0"/>
              </a:spcAft>
              <a:buSzPts val="1500"/>
              <a:buChar char="●"/>
            </a:pPr>
            <a:r>
              <a:rPr lang="en" sz="1500"/>
              <a:t>Green means worse on-time rate, Red mean better on-time rate</a:t>
            </a:r>
            <a:endParaRPr sz="1500"/>
          </a:p>
          <a:p>
            <a:pPr indent="-323850" lvl="0" marL="457200" rtl="0" algn="l">
              <a:spcBef>
                <a:spcPts val="0"/>
              </a:spcBef>
              <a:spcAft>
                <a:spcPts val="0"/>
              </a:spcAft>
              <a:buSzPts val="1500"/>
              <a:buChar char="●"/>
            </a:pPr>
            <a:r>
              <a:rPr lang="en" sz="1500"/>
              <a:t>We can see that most stations clusters at center of city, and they have poor on-time performance</a:t>
            </a:r>
            <a:endParaRPr sz="1500"/>
          </a:p>
          <a:p>
            <a:pPr indent="-323850" lvl="0" marL="457200" rtl="0" algn="l">
              <a:spcBef>
                <a:spcPts val="0"/>
              </a:spcBef>
              <a:spcAft>
                <a:spcPts val="0"/>
              </a:spcAft>
              <a:buSzPts val="1500"/>
              <a:buChar char="●"/>
            </a:pPr>
            <a:r>
              <a:rPr lang="en" sz="1500"/>
              <a:t>Further </a:t>
            </a:r>
            <a:r>
              <a:rPr lang="en" sz="1500"/>
              <a:t>information</a:t>
            </a:r>
            <a:r>
              <a:rPr lang="en" sz="1500"/>
              <a:t> on race, age and disability is needed</a:t>
            </a:r>
            <a:endParaRPr sz="1500"/>
          </a:p>
        </p:txBody>
      </p:sp>
      <p:pic>
        <p:nvPicPr>
          <p:cNvPr id="110" name="Google Shape;110;p21"/>
          <p:cNvPicPr preferRelativeResize="0"/>
          <p:nvPr/>
        </p:nvPicPr>
        <p:blipFill rotWithShape="1">
          <a:blip r:embed="rId3">
            <a:alphaModFix/>
          </a:blip>
          <a:srcRect b="0" l="15726" r="21293" t="0"/>
          <a:stretch/>
        </p:blipFill>
        <p:spPr>
          <a:xfrm>
            <a:off x="3820475" y="1017725"/>
            <a:ext cx="5191649" cy="39645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